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9" r:id="rId3"/>
    <p:sldId id="276" r:id="rId4"/>
    <p:sldId id="282" r:id="rId5"/>
    <p:sldId id="277" r:id="rId6"/>
    <p:sldId id="272" r:id="rId7"/>
    <p:sldId id="274" r:id="rId8"/>
    <p:sldId id="257" r:id="rId9"/>
    <p:sldId id="266" r:id="rId10"/>
    <p:sldId id="273" r:id="rId11"/>
    <p:sldId id="258" r:id="rId12"/>
    <p:sldId id="267" r:id="rId13"/>
    <p:sldId id="285" r:id="rId14"/>
    <p:sldId id="286" r:id="rId15"/>
    <p:sldId id="287" r:id="rId16"/>
    <p:sldId id="288" r:id="rId17"/>
    <p:sldId id="289" r:id="rId18"/>
    <p:sldId id="290" r:id="rId19"/>
    <p:sldId id="283" r:id="rId20"/>
    <p:sldId id="284" r:id="rId21"/>
    <p:sldId id="260" r:id="rId22"/>
    <p:sldId id="263" r:id="rId23"/>
    <p:sldId id="259" r:id="rId24"/>
    <p:sldId id="278" r:id="rId25"/>
    <p:sldId id="279" r:id="rId26"/>
    <p:sldId id="280" r:id="rId27"/>
    <p:sldId id="262" r:id="rId28"/>
    <p:sldId id="268" r:id="rId29"/>
    <p:sldId id="265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92"/>
    <p:restoredTop sz="94648"/>
  </p:normalViewPr>
  <p:slideViewPr>
    <p:cSldViewPr snapToGrid="0" snapToObjects="1">
      <p:cViewPr varScale="1">
        <p:scale>
          <a:sx n="104" d="100"/>
          <a:sy n="104" d="100"/>
        </p:scale>
        <p:origin x="2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8926C-313A-F64F-89E9-F447614DD8D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484E6-D3F1-2A41-9CE3-F2FE4A86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speakers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5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6E2-BE1D-179B-6381-29945D465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23E3-111C-9A2B-68B7-87E547FA0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EF02-EBE3-B596-7944-BD6532F9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001D-E94C-E972-96E2-9FDDF129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1C01-1705-18C2-FD8B-7219C927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AEDA-A6DD-B2C6-E834-66D1902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30D4B-F63B-F377-29BF-50219C741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7519-F7A9-D1DE-8378-04971B15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3E4F-F2CB-AB7C-F95D-39409EB8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7AF8F-B883-12FD-6E72-FEA807E0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5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FBC05-D702-66D9-D546-D7680649D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5948-3C2B-7C69-CFA3-21A1B1AF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E3CE-22CA-518F-E2B6-160B87D1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EEC4-9D87-AF7A-94C1-0976CF5F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08C5-B12D-132F-AB3D-9A4A66ED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4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98C5-4118-C14D-0370-A4215027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473A-47BE-5E38-9845-F920DB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90E0-E26C-0CBA-A1D2-A910C5C4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A4B0-4A70-D594-260A-CBC3C177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0807-4461-EE25-4E5E-E96C8123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B75-D79A-B0EE-2A35-FC725FB7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5AB04-17CD-C3D1-0480-8C82FE521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D0E-7D80-47D3-1AA4-AE9776B4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47E6-A0B4-7D9C-BCDF-47BDDB92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84B1-7031-328D-245A-9BE895A7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0417-3E0F-52D4-C631-66D14A34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629-B1F6-F4F6-A4E6-1E4B757DB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D7F2-C4A4-3BEC-2C1A-59CECD32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C8C33-826E-D9D4-AF8F-C23F5EF4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5943-3EED-246D-19F5-F42B83C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9B02E-F81E-6C95-304A-4025612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5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5064-D7FB-F6AA-B8E7-48C796FC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C273-E1AA-A00B-DBD6-5A72F602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1C50C-87CB-01A1-9A58-119B78560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E5C57-1B63-A6BA-A4BC-F52ABC4D7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9768A-242C-56C5-8604-0479F713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A3FBB-6521-4B20-160C-DE61C292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2B11D-3318-9F07-8946-4C37584A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ED64-CCBE-1DA5-5A40-BACEA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9FA2-3744-D540-5917-29B0474C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3A40-6EB9-11CE-7641-41EB8FC8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1F255-24D6-B6F0-5A98-88122688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13289-FBC9-49A2-960C-A694053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2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30309-FC8B-C004-FE1C-0BB2A426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6B8E2-636B-AEB9-8014-4AD07A4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E631-780F-D436-6D32-9FD55F75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6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E08-A26F-F566-464E-72798A48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DF97-7FEE-451C-C3D3-BF20D3C9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328B5-BA56-7D18-804B-1FAC8D7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B0DD-D687-D5DA-4034-E504B101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6C7D1-1C85-C37A-8C89-CCE2A4BA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B1CE5-D228-DA2A-ABC5-A167300F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4C21-8A0A-E776-A6D4-EA5DEDEF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94120-E7AF-4C75-34A1-9FE2D2DF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E739-7FD6-AEE4-E7D3-A42F72656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A317-47F1-D6B8-769B-FF0263C5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0E32-7731-3DAD-2D71-7FB673E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A45AA-A98F-7BE6-A8E7-BBF5C29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8EB4-8787-34D4-E2AC-C794358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B3CA-ACA0-D1AE-627E-1A46DB59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626C-D72F-4D99-A9FF-B8F04C50F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30139-9047-924C-B52D-04A52A7EADEB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4A0A-0A2D-3AAE-45F9-B89CD676C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8711D-8695-8DBE-DA4A-93566DFB4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5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202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B38F7E4-CBE9-ACB1-40B1-075957B7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3" y="-1153796"/>
            <a:ext cx="12201523" cy="8979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82A68-699D-E5C5-1AEC-0BC24500F41F}"/>
              </a:ext>
            </a:extLst>
          </p:cNvPr>
          <p:cNvSpPr/>
          <p:nvPr/>
        </p:nvSpPr>
        <p:spPr>
          <a:xfrm>
            <a:off x="-9523" y="2332190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DB4D-54D4-7EBD-4C3B-221E7B01E18E}"/>
              </a:ext>
            </a:extLst>
          </p:cNvPr>
          <p:cNvSpPr/>
          <p:nvPr/>
        </p:nvSpPr>
        <p:spPr>
          <a:xfrm rot="5400000">
            <a:off x="-47625" y="2580481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B1C91-DB6A-7D8C-B762-21D0E2621946}"/>
              </a:ext>
            </a:extLst>
          </p:cNvPr>
          <p:cNvGrpSpPr/>
          <p:nvPr/>
        </p:nvGrpSpPr>
        <p:grpSpPr>
          <a:xfrm>
            <a:off x="1524000" y="2571750"/>
            <a:ext cx="9144000" cy="1557338"/>
            <a:chOff x="1524000" y="2571750"/>
            <a:chExt cx="9144000" cy="1557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F800B7-BB3D-B062-051D-10D34FC6A090}"/>
                </a:ext>
              </a:extLst>
            </p:cNvPr>
            <p:cNvSpPr/>
            <p:nvPr/>
          </p:nvSpPr>
          <p:spPr>
            <a:xfrm>
              <a:off x="1524000" y="2571750"/>
              <a:ext cx="9144000" cy="1557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176926-2B67-E637-D2A6-4778D2B9C017}"/>
                </a:ext>
              </a:extLst>
            </p:cNvPr>
            <p:cNvSpPr/>
            <p:nvPr/>
          </p:nvSpPr>
          <p:spPr>
            <a:xfrm>
              <a:off x="1595440" y="2657472"/>
              <a:ext cx="8991600" cy="1400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D96CB-68D5-AF13-3D87-25170D005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Biodiversity 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C52AF-B8ED-63EF-A1EB-3C5931F6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Folk, </a:t>
            </a:r>
            <a:r>
              <a:rPr lang="en-US" dirty="0" err="1"/>
              <a:t>Daijiang</a:t>
            </a:r>
            <a:r>
              <a:rPr lang="en-US" dirty="0"/>
              <a:t> Li, Robert </a:t>
            </a:r>
            <a:r>
              <a:rPr lang="en-US" dirty="0" err="1"/>
              <a:t>Guralnick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5B4EF-3D7E-FD21-AE20-A65B19106D5A}"/>
              </a:ext>
            </a:extLst>
          </p:cNvPr>
          <p:cNvSpPr/>
          <p:nvPr/>
        </p:nvSpPr>
        <p:spPr>
          <a:xfrm>
            <a:off x="5506325" y="1022033"/>
            <a:ext cx="1587420" cy="126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48AF185-E207-1FDF-6023-4C46D672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35" y="1158880"/>
            <a:ext cx="1587420" cy="1173310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D7F4D5BA-BEF4-31BB-D4C1-0E3DE7001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6031"/>
            <a:ext cx="1392153" cy="1398620"/>
          </a:xfrm>
          <a:prstGeom prst="rect">
            <a:avLst/>
          </a:prstGeom>
        </p:spPr>
      </p:pic>
      <p:pic>
        <p:nvPicPr>
          <p:cNvPr id="15" name="Picture 1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0B227AA-07E0-9F43-C337-31E5823A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923" y="2571750"/>
            <a:ext cx="1392153" cy="13986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0BCE6-88E0-FB48-942F-6A017780BF45}"/>
              </a:ext>
            </a:extLst>
          </p:cNvPr>
          <p:cNvSpPr/>
          <p:nvPr/>
        </p:nvSpPr>
        <p:spPr>
          <a:xfrm>
            <a:off x="5472183" y="4355464"/>
            <a:ext cx="1653271" cy="210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AA6488-60C9-5CD6-5DCF-34EE1DC21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474" y="4536909"/>
            <a:ext cx="1239826" cy="17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Unanticipated data applications</a:t>
            </a:r>
          </a:p>
          <a:p>
            <a:pPr lvl="1"/>
            <a:r>
              <a:rPr lang="en-US" dirty="0"/>
              <a:t>We want to do something a program author didn’t anticipate</a:t>
            </a:r>
          </a:p>
          <a:p>
            <a:pPr lvl="1"/>
            <a:r>
              <a:rPr lang="en-US" dirty="0"/>
              <a:t>UPSTREAM</a:t>
            </a:r>
          </a:p>
          <a:p>
            <a:pPr lvl="1"/>
            <a:r>
              <a:rPr lang="en-US" dirty="0"/>
              <a:t>DOWNSTREAM</a:t>
            </a:r>
          </a:p>
        </p:txBody>
      </p:sp>
    </p:spTree>
    <p:extLst>
      <p:ext uri="{BB962C8B-B14F-4D97-AF65-F5344CB8AC3E}">
        <p14:creationId xmlns:p14="http://schemas.microsoft.com/office/powerpoint/2010/main" val="7650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/>
          <a:lstStyle/>
          <a:p>
            <a:r>
              <a:rPr lang="en-US" dirty="0"/>
              <a:t>Aggregation, smoothing, and kneading problem</a:t>
            </a:r>
          </a:p>
          <a:p>
            <a:r>
              <a:rPr lang="en-US" dirty="0"/>
              <a:t>Data types conversion, reprocessing results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19F892-F055-D4C1-FB5C-14B1DEB4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32" y="5074997"/>
            <a:ext cx="6148504" cy="152652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3B5E2C-DA79-CC7E-7E6D-4D76752D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3" y="4828478"/>
            <a:ext cx="5407445" cy="1773044"/>
          </a:xfrm>
          <a:prstGeom prst="rect">
            <a:avLst/>
          </a:prstGeom>
        </p:spPr>
      </p:pic>
      <p:pic>
        <p:nvPicPr>
          <p:cNvPr id="9" name="Picture 8" descr="A picture containing person, flour, food, indoor&#10;&#10;Description automatically generated">
            <a:extLst>
              <a:ext uri="{FF2B5EF4-FFF2-40B4-BE49-F238E27FC236}">
                <a16:creationId xmlns:a16="http://schemas.microsoft.com/office/drawing/2014/main" id="{39390508-9045-A4E0-731C-EACEDB9E2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856198"/>
            <a:ext cx="3956668" cy="35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4013" cy="4351338"/>
          </a:xfrm>
        </p:spPr>
        <p:txBody>
          <a:bodyPr>
            <a:normAutofit/>
          </a:bodyPr>
          <a:lstStyle/>
          <a:p>
            <a:r>
              <a:rPr lang="en-US" dirty="0"/>
              <a:t>Another goal: Diverse applications</a:t>
            </a:r>
          </a:p>
          <a:p>
            <a:pPr lvl="1"/>
            <a:r>
              <a:rPr lang="en-US" dirty="0"/>
              <a:t>We have a diverse group – </a:t>
            </a:r>
            <a:r>
              <a:rPr lang="en-US" dirty="0" err="1"/>
              <a:t>phylogenomicists</a:t>
            </a:r>
            <a:r>
              <a:rPr lang="en-US" dirty="0"/>
              <a:t>, community ecologists, etc.</a:t>
            </a:r>
          </a:p>
          <a:p>
            <a:pPr lvl="1"/>
            <a:r>
              <a:rPr lang="en-US" dirty="0"/>
              <a:t>Hopefully leave today with new ideas about what to do with your data</a:t>
            </a:r>
          </a:p>
        </p:txBody>
      </p:sp>
      <p:pic>
        <p:nvPicPr>
          <p:cNvPr id="5" name="Picture 4" descr="A person wearing a mask and using a computer&#10;&#10;Description automatically generated with low confidence">
            <a:extLst>
              <a:ext uri="{FF2B5EF4-FFF2-40B4-BE49-F238E27FC236}">
                <a16:creationId xmlns:a16="http://schemas.microsoft.com/office/drawing/2014/main" id="{A3B6F21A-83BF-5924-C920-FC63004C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36" y="2728912"/>
            <a:ext cx="602786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operating system&#10;&#10;Description automatically generated">
            <a:extLst>
              <a:ext uri="{FF2B5EF4-FFF2-40B4-BE49-F238E27FC236}">
                <a16:creationId xmlns:a16="http://schemas.microsoft.com/office/drawing/2014/main" id="{FA2FE8E1-9AD3-82B7-B12B-0C0ECA78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682750"/>
            <a:ext cx="4610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9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pie chart&#10;&#10;Description automatically generated">
            <a:extLst>
              <a:ext uri="{FF2B5EF4-FFF2-40B4-BE49-F238E27FC236}">
                <a16:creationId xmlns:a16="http://schemas.microsoft.com/office/drawing/2014/main" id="{BD4126AE-E4A2-2BC2-8CAD-C85C7D8C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644650"/>
            <a:ext cx="4191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8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e chart with a pie chart in the middle&#10;&#10;Description automatically generated">
            <a:extLst>
              <a:ext uri="{FF2B5EF4-FFF2-40B4-BE49-F238E27FC236}">
                <a16:creationId xmlns:a16="http://schemas.microsoft.com/office/drawing/2014/main" id="{B6098AF4-5A9B-1634-F9F9-5AC9998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1733550"/>
            <a:ext cx="4254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text&#10;&#10;Description automatically generated">
            <a:extLst>
              <a:ext uri="{FF2B5EF4-FFF2-40B4-BE49-F238E27FC236}">
                <a16:creationId xmlns:a16="http://schemas.microsoft.com/office/drawing/2014/main" id="{B6479EB4-B4E9-E8EA-DF51-4150F3EC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1727200"/>
            <a:ext cx="4254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0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e chart with a pie chart in the middle&#10;&#10;Description automatically generated">
            <a:extLst>
              <a:ext uri="{FF2B5EF4-FFF2-40B4-BE49-F238E27FC236}">
                <a16:creationId xmlns:a16="http://schemas.microsoft.com/office/drawing/2014/main" id="{34507D63-4331-358E-085B-A174A0CA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638300"/>
            <a:ext cx="3860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88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D3B7CCA2-A9F7-CB4C-8F6E-C6A46180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431800"/>
            <a:ext cx="59055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45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AF0-C03D-BA4C-92E8-41AFADB7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0B13-48D3-233E-E066-8F5454EC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19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089FA38-CA66-292A-C90C-1DC1A018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5191"/>
            <a:ext cx="3005445" cy="275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E52A1-87FD-7A24-D3BD-56514B83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98" y="1875191"/>
            <a:ext cx="1711570" cy="2668493"/>
          </a:xfrm>
          <a:prstGeom prst="rect">
            <a:avLst/>
          </a:prstGeom>
        </p:spPr>
      </p:pic>
      <p:pic>
        <p:nvPicPr>
          <p:cNvPr id="12" name="Picture 11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91E83A1B-8A4D-F396-9404-2CF38802F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08" y="4183335"/>
            <a:ext cx="2610097" cy="23095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24874-E0B1-785C-783E-6D53C4AB7C42}"/>
              </a:ext>
            </a:extLst>
          </p:cNvPr>
          <p:cNvSpPr txBox="1"/>
          <p:nvPr/>
        </p:nvSpPr>
        <p:spPr>
          <a:xfrm>
            <a:off x="2447526" y="2855813"/>
            <a:ext cx="7296947" cy="23083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How to analyze chemical data in a phylogenetic context?</a:t>
            </a:r>
          </a:p>
        </p:txBody>
      </p:sp>
    </p:spTree>
    <p:extLst>
      <p:ext uri="{BB962C8B-B14F-4D97-AF65-F5344CB8AC3E}">
        <p14:creationId xmlns:p14="http://schemas.microsoft.com/office/powerpoint/2010/main" val="562788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– use backwards-design principles:</a:t>
            </a:r>
          </a:p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kind of data I have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I want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(1) look like (2)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Are there programs/libraries for what I want to do?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Has someone done this before under a different name?</a:t>
            </a:r>
          </a:p>
        </p:txBody>
      </p:sp>
    </p:spTree>
    <p:extLst>
      <p:ext uri="{BB962C8B-B14F-4D97-AF65-F5344CB8AC3E}">
        <p14:creationId xmlns:p14="http://schemas.microsoft.com/office/powerpoint/2010/main" val="3123327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</p:txBody>
      </p:sp>
    </p:spTree>
    <p:extLst>
      <p:ext uri="{BB962C8B-B14F-4D97-AF65-F5344CB8AC3E}">
        <p14:creationId xmlns:p14="http://schemas.microsoft.com/office/powerpoint/2010/main" val="3904730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7" y="368727"/>
            <a:ext cx="7993269" cy="49464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30DB21B-D8D0-6019-0DFC-126EA8B3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76" y="3893997"/>
            <a:ext cx="3005445" cy="2758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the raw data look like:</a:t>
            </a:r>
          </a:p>
          <a:p>
            <a:pPr lvl="1"/>
            <a:r>
              <a:rPr lang="en-US" dirty="0"/>
              <a:t>Data come off the machine in one file per sample</a:t>
            </a:r>
          </a:p>
          <a:p>
            <a:pPr lvl="1"/>
            <a:r>
              <a:rPr lang="en-US" dirty="0"/>
              <a:t>Percent area is compound relative amount</a:t>
            </a:r>
          </a:p>
          <a:p>
            <a:pPr lvl="1"/>
            <a:r>
              <a:rPr lang="en-US" dirty="0"/>
              <a:t>We also have compound identifiers like retention time and identification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44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 and test for differences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Represent the nature of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</a:t>
            </a:r>
          </a:p>
        </p:txBody>
      </p:sp>
    </p:spTree>
    <p:extLst>
      <p:ext uri="{BB962C8B-B14F-4D97-AF65-F5344CB8AC3E}">
        <p14:creationId xmlns:p14="http://schemas.microsoft.com/office/powerpoint/2010/main" val="373781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we need:</a:t>
            </a:r>
          </a:p>
          <a:p>
            <a:pPr lvl="1"/>
            <a:r>
              <a:rPr lang="en-US" dirty="0"/>
              <a:t>My chemical data are presence-absence with relative quantities</a:t>
            </a:r>
          </a:p>
          <a:p>
            <a:pPr lvl="1"/>
            <a:r>
              <a:rPr lang="en-US" dirty="0"/>
              <a:t>Sounds like community data, like something an ecologist would do, not a chemist</a:t>
            </a:r>
          </a:p>
          <a:p>
            <a:pPr lvl="1"/>
            <a:r>
              <a:rPr lang="en-US" dirty="0"/>
              <a:t>But ecological libraries expect a certain data structure, and I don’t want to write my own code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D4BF74-BC84-87A2-E77B-42219FA391D6}"/>
              </a:ext>
            </a:extLst>
          </p:cNvPr>
          <p:cNvGraphicFramePr>
            <a:graphicFrameLocks noGrp="1"/>
          </p:cNvGraphicFramePr>
          <p:nvPr/>
        </p:nvGraphicFramePr>
        <p:xfrm>
          <a:off x="6825343" y="4604653"/>
          <a:ext cx="4960187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674">
                  <a:extLst>
                    <a:ext uri="{9D8B030D-6E8A-4147-A177-3AD203B41FA5}">
                      <a16:colId xmlns:a16="http://schemas.microsoft.com/office/drawing/2014/main" val="15568526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958412850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1637326692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962721165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9407827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713033815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8682605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95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4249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506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288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0806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37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61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lvl="1"/>
            <a:r>
              <a:rPr lang="en-US" dirty="0"/>
              <a:t>Process my data to make barely formatted raw CSVs look like a typical ecological community matrix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bet an R package exists that does this, but probably I should look at ecology sites online for an example</a:t>
            </a:r>
          </a:p>
        </p:txBody>
      </p:sp>
    </p:spTree>
    <p:extLst>
      <p:ext uri="{BB962C8B-B14F-4D97-AF65-F5344CB8AC3E}">
        <p14:creationId xmlns:p14="http://schemas.microsoft.com/office/powerpoint/2010/main" val="146419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690688"/>
            <a:ext cx="4895850" cy="30296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57950" cy="4351338"/>
          </a:xfrm>
        </p:spPr>
        <p:txBody>
          <a:bodyPr/>
          <a:lstStyle/>
          <a:p>
            <a:r>
              <a:rPr lang="en-US" dirty="0"/>
              <a:t>Typical logic – here I need to merge spreadsheets by sample</a:t>
            </a:r>
          </a:p>
          <a:p>
            <a:pPr lvl="1"/>
            <a:r>
              <a:rPr lang="en-US" dirty="0"/>
              <a:t>We need to merge on something we can use as an identifier</a:t>
            </a:r>
          </a:p>
          <a:p>
            <a:pPr lvl="1"/>
            <a:r>
              <a:rPr lang="en-US" dirty="0"/>
              <a:t>In a multispecies analysis, that could be accepted species name</a:t>
            </a:r>
          </a:p>
          <a:p>
            <a:pPr lvl="1"/>
            <a:r>
              <a:rPr lang="en-US" dirty="0"/>
              <a:t>In grid cell data we will show later, that might be </a:t>
            </a:r>
            <a:r>
              <a:rPr lang="en-US" dirty="0" err="1"/>
              <a:t>lat</a:t>
            </a:r>
            <a:r>
              <a:rPr lang="en-US" dirty="0"/>
              <a:t>-long</a:t>
            </a:r>
          </a:p>
          <a:p>
            <a:pPr lvl="1"/>
            <a:r>
              <a:rPr lang="en-US" dirty="0"/>
              <a:t>Here, it is a compound identity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35418-7E24-5BE9-CF32-118FB6331498}"/>
              </a:ext>
            </a:extLst>
          </p:cNvPr>
          <p:cNvSpPr/>
          <p:nvPr/>
        </p:nvSpPr>
        <p:spPr>
          <a:xfrm>
            <a:off x="7879080" y="1539240"/>
            <a:ext cx="975360" cy="336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backwards-design principles</a:t>
            </a:r>
          </a:p>
          <a:p>
            <a:r>
              <a:rPr lang="en-US" dirty="0"/>
              <a:t>Obtain data (outside this workshop)</a:t>
            </a:r>
          </a:p>
          <a:p>
            <a:r>
              <a:rPr lang="en-US" dirty="0"/>
              <a:t>Understand input data (your job!) – what are the data, and how are they represented (CSV, raw text, binary, etc.)</a:t>
            </a:r>
          </a:p>
          <a:p>
            <a:pPr lvl="1"/>
            <a:r>
              <a:rPr lang="en-US" dirty="0"/>
              <a:t>Get used to ”looking” at files</a:t>
            </a:r>
          </a:p>
          <a:p>
            <a:r>
              <a:rPr lang="en-US" dirty="0"/>
              <a:t>Understand output data (your job!) – what are you doing with the data, what data structures do tools assume</a:t>
            </a:r>
          </a:p>
          <a:p>
            <a:r>
              <a:rPr lang="en-US" dirty="0"/>
              <a:t>Restructure </a:t>
            </a:r>
          </a:p>
          <a:p>
            <a:r>
              <a:rPr lang="en-US" dirty="0"/>
              <a:t>(Possibly) clean and filter</a:t>
            </a:r>
          </a:p>
          <a:p>
            <a:r>
              <a:rPr lang="en-US" dirty="0"/>
              <a:t>(Possibly) validate, screen for problematic results</a:t>
            </a:r>
          </a:p>
        </p:txBody>
      </p:sp>
    </p:spTree>
    <p:extLst>
      <p:ext uri="{BB962C8B-B14F-4D97-AF65-F5344CB8AC3E}">
        <p14:creationId xmlns:p14="http://schemas.microsoft.com/office/powerpoint/2010/main" val="11326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r>
              <a:rPr lang="en-US" dirty="0"/>
              <a:t>Downloaded GitHub repository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7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https://github.com/ryanafolk/Botany2024</a:t>
            </a:r>
            <a:r>
              <a:rPr lang="en-US" dirty="0"/>
              <a:t>, download zip, and unzip somewhere on your local computer</a:t>
            </a:r>
          </a:p>
          <a:p>
            <a:r>
              <a:rPr lang="en-US" dirty="0" err="1"/>
              <a:t>Wifi</a:t>
            </a:r>
            <a:r>
              <a:rPr lang="en-US"/>
              <a:t> </a:t>
            </a:r>
            <a:r>
              <a:rPr lang="en-US">
                <a:highlight>
                  <a:srgbClr val="FFFF00"/>
                </a:highlight>
              </a:rPr>
              <a:t>‘Botany Attendees’</a:t>
            </a:r>
            <a:r>
              <a:rPr lang="en-US"/>
              <a:t>, </a:t>
            </a:r>
            <a:r>
              <a:rPr lang="en-US" dirty="0"/>
              <a:t>password </a:t>
            </a:r>
            <a:r>
              <a:rPr lang="en-US" dirty="0">
                <a:highlight>
                  <a:srgbClr val="FFFF00"/>
                </a:highlight>
              </a:rPr>
              <a:t>Botany2024</a:t>
            </a:r>
          </a:p>
        </p:txBody>
      </p:sp>
    </p:spTree>
    <p:extLst>
      <p:ext uri="{BB962C8B-B14F-4D97-AF65-F5344CB8AC3E}">
        <p14:creationId xmlns:p14="http://schemas.microsoft.com/office/powerpoint/2010/main" val="3589643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CB4F-466B-648B-20E2-5FBADA3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D9FC-58C9-7121-8B98-030EE303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 funded by</a:t>
            </a:r>
          </a:p>
          <a:p>
            <a:endParaRPr lang="en-US" dirty="0"/>
          </a:p>
          <a:p>
            <a:r>
              <a:rPr lang="en-US" dirty="0"/>
              <a:t>First two years – NSF DEB 1916632, this year NSF DEB 2316266</a:t>
            </a:r>
          </a:p>
          <a:p>
            <a:endParaRPr lang="en-US" dirty="0"/>
          </a:p>
          <a:p>
            <a:r>
              <a:rPr lang="en-US" dirty="0"/>
              <a:t>Thanks to lecturers and participants</a:t>
            </a:r>
          </a:p>
          <a:p>
            <a:endParaRPr lang="en-US" dirty="0"/>
          </a:p>
          <a:p>
            <a:r>
              <a:rPr lang="en-US" dirty="0"/>
              <a:t>Happy to answer requests for further resources</a:t>
            </a:r>
          </a:p>
          <a:p>
            <a:endParaRPr lang="en-US" dirty="0"/>
          </a:p>
          <a:p>
            <a:r>
              <a:rPr lang="en-US" dirty="0"/>
              <a:t>Posted slides and all materials on GitHub!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E9AE171D-42B5-8CC6-994C-74114336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00" y="1597025"/>
            <a:ext cx="897564" cy="9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1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731-0D24-137E-FACE-246E3CCD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C31A-13A8-8999-A19D-02A242DE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8:00 to 8:30 AM – TALK Ryan Folk, Intro and Introductions</a:t>
            </a:r>
          </a:p>
          <a:p>
            <a:r>
              <a:rPr lang="en-US" dirty="0"/>
              <a:t>8:30 to 9:00 AM – MAKE SURE YOUR COMPUTER WORKS</a:t>
            </a:r>
          </a:p>
          <a:p>
            <a:r>
              <a:rPr lang="en-US" dirty="0"/>
              <a:t>9:00 - 10:00 AM – TALK Ryan Folk, Macroevolution</a:t>
            </a:r>
          </a:p>
          <a:p>
            <a:r>
              <a:rPr lang="en-US" dirty="0">
                <a:solidFill>
                  <a:srgbClr val="00B050"/>
                </a:solidFill>
              </a:rPr>
              <a:t>10:00 AM – COFFEE/BREAK</a:t>
            </a:r>
          </a:p>
          <a:p>
            <a:r>
              <a:rPr lang="en-US" dirty="0"/>
              <a:t>10:30 AM - 12:00 PM – HANDS-ON Ryan Folk, Macroevolution </a:t>
            </a:r>
          </a:p>
          <a:p>
            <a:r>
              <a:rPr lang="en-US" dirty="0">
                <a:solidFill>
                  <a:srgbClr val="00B050"/>
                </a:solidFill>
              </a:rPr>
              <a:t>Lunch 12:00 to 1:00</a:t>
            </a:r>
          </a:p>
          <a:p>
            <a:r>
              <a:rPr lang="en-US" dirty="0"/>
              <a:t>1:00 – 1:30 — TALK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/>
              <a:t>1:30 – 3:00 —  HANDS-ON </a:t>
            </a:r>
            <a:r>
              <a:rPr lang="en-US" dirty="0" err="1"/>
              <a:t>Daijiang</a:t>
            </a:r>
            <a:r>
              <a:rPr lang="en-US" dirty="0"/>
              <a:t> Li, spatial phylogenetics</a:t>
            </a:r>
          </a:p>
          <a:p>
            <a:r>
              <a:rPr lang="en-US" dirty="0">
                <a:solidFill>
                  <a:srgbClr val="00B050"/>
                </a:solidFill>
              </a:rPr>
              <a:t>3:00 – COFFEE </a:t>
            </a:r>
          </a:p>
          <a:p>
            <a:r>
              <a:rPr lang="en-US" dirty="0"/>
              <a:t>3:30 – 4:00 — TALK Robert </a:t>
            </a:r>
            <a:r>
              <a:rPr lang="en-US" dirty="0" err="1"/>
              <a:t>Guralnick</a:t>
            </a:r>
            <a:r>
              <a:rPr lang="en-US" dirty="0"/>
              <a:t>, phenology and </a:t>
            </a:r>
            <a:r>
              <a:rPr lang="en-US" dirty="0" err="1"/>
              <a:t>phenometrics</a:t>
            </a:r>
            <a:endParaRPr lang="en-US" dirty="0"/>
          </a:p>
          <a:p>
            <a:r>
              <a:rPr lang="en-US" dirty="0"/>
              <a:t>4:00 – 4:30 HANDS-ON Robert </a:t>
            </a:r>
            <a:r>
              <a:rPr lang="en-US" dirty="0" err="1"/>
              <a:t>Guralnick</a:t>
            </a:r>
            <a:r>
              <a:rPr lang="en-US" dirty="0"/>
              <a:t>, phenology</a:t>
            </a:r>
          </a:p>
          <a:p>
            <a:r>
              <a:rPr lang="en-US" dirty="0"/>
              <a:t>4:30 – 5:00 —  Closing notes, one-on-one</a:t>
            </a:r>
          </a:p>
        </p:txBody>
      </p:sp>
    </p:spTree>
    <p:extLst>
      <p:ext uri="{BB962C8B-B14F-4D97-AF65-F5344CB8AC3E}">
        <p14:creationId xmlns:p14="http://schemas.microsoft.com/office/powerpoint/2010/main" val="3326849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pPr lvl="1"/>
            <a:r>
              <a:rPr lang="en-US" dirty="0"/>
              <a:t>E.g., “library(</a:t>
            </a:r>
            <a:r>
              <a:rPr lang="en-US" dirty="0" err="1"/>
              <a:t>phytools</a:t>
            </a:r>
            <a:r>
              <a:rPr lang="en-US" dirty="0"/>
              <a:t>)”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0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4351338"/>
          </a:xfrm>
        </p:spPr>
        <p:txBody>
          <a:bodyPr/>
          <a:lstStyle/>
          <a:p>
            <a:r>
              <a:rPr lang="en-US" dirty="0"/>
              <a:t>“Needed is a relatively new set of skills to perform analytical integration: bringing distributions and phylogenetic trees together, bringing traits and distributions together, and other typical yet challenging tasks.”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purpose of this workshop is to showcase novel methods and applications of biodiversity data in a phylogenetic and spatial context, exposing attendees to several typical workflows and hopefully inspiring them with new ideas for their own scientific systems and datasets.”</a:t>
            </a:r>
          </a:p>
        </p:txBody>
      </p:sp>
    </p:spTree>
    <p:extLst>
      <p:ext uri="{BB962C8B-B14F-4D97-AF65-F5344CB8AC3E}">
        <p14:creationId xmlns:p14="http://schemas.microsoft.com/office/powerpoint/2010/main" val="4144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2144209"/>
          </a:xfrm>
        </p:spPr>
        <p:txBody>
          <a:bodyPr/>
          <a:lstStyle/>
          <a:p>
            <a:r>
              <a:rPr lang="en-US" dirty="0"/>
              <a:t>“I have a morphology dataset and a tree I’m happy with. But now I don’t know what I want to do with it and I’m stuck!”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 have an ecological dataset and I want to test for phylogenetic structure, but I can’t find anything to get my data in the format </a:t>
            </a:r>
            <a:r>
              <a:rPr lang="en-US" dirty="0" err="1"/>
              <a:t>phytools</a:t>
            </a:r>
            <a:r>
              <a:rPr lang="en-US" dirty="0"/>
              <a:t> wants!”</a:t>
            </a:r>
          </a:p>
        </p:txBody>
      </p:sp>
    </p:spTree>
    <p:extLst>
      <p:ext uri="{BB962C8B-B14F-4D97-AF65-F5344CB8AC3E}">
        <p14:creationId xmlns:p14="http://schemas.microsoft.com/office/powerpoint/2010/main" val="3019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42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Put canned workflows out of your mind</a:t>
            </a:r>
          </a:p>
          <a:p>
            <a:r>
              <a:rPr lang="en-US" dirty="0"/>
              <a:t>What do we do when the R recipe doesn’t exist?</a:t>
            </a:r>
          </a:p>
          <a:p>
            <a:pPr lvl="1"/>
            <a:r>
              <a:rPr lang="en-US" dirty="0"/>
              <a:t>Example – we have diversification rates from BAMM, and we want to assess the relationship with environment, and control for phylogeny</a:t>
            </a:r>
          </a:p>
          <a:p>
            <a:pPr lvl="1"/>
            <a:r>
              <a:rPr lang="en-US" dirty="0"/>
              <a:t>Example – we have a giant community spreadsheet and we want to perform phylogenetic tests of membership in communities</a:t>
            </a:r>
          </a:p>
          <a:p>
            <a:pPr lvl="1"/>
            <a:r>
              <a:rPr lang="en-US" dirty="0"/>
              <a:t>Example – we have chemical data that we want to ordinate on a phylogeny</a:t>
            </a:r>
          </a:p>
        </p:txBody>
      </p:sp>
      <p:pic>
        <p:nvPicPr>
          <p:cNvPr id="5" name="Picture 4" descr="A box of food&#10;&#10;Description automatically generated with low confidence">
            <a:extLst>
              <a:ext uri="{FF2B5EF4-FFF2-40B4-BE49-F238E27FC236}">
                <a16:creationId xmlns:a16="http://schemas.microsoft.com/office/drawing/2014/main" id="{FE726EA2-ED61-7EAF-0E8F-CEA874D0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88" y="-148431"/>
            <a:ext cx="3948112" cy="3948112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D082076-986D-707A-CD8A-F862DFEF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2" y="4791150"/>
            <a:ext cx="1973262" cy="15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This is where we discuss dirty data, arcane formats, making data from different fields talk to each other</a:t>
            </a:r>
          </a:p>
          <a:p>
            <a:r>
              <a:rPr lang="en-US" dirty="0"/>
              <a:t>Don’t get stuck when the tutorials don’t work – learn Data Wrangling</a:t>
            </a:r>
          </a:p>
        </p:txBody>
      </p:sp>
      <p:pic>
        <p:nvPicPr>
          <p:cNvPr id="5" name="Picture 4" descr="A person standing next to a machine&#10;&#10;Description automatically generated with medium confidence">
            <a:extLst>
              <a:ext uri="{FF2B5EF4-FFF2-40B4-BE49-F238E27FC236}">
                <a16:creationId xmlns:a16="http://schemas.microsoft.com/office/drawing/2014/main" id="{52510906-EE24-C2A1-0749-0528B77A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971800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C6E80-0671-DA4B-8F37-E0DD977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4253206"/>
            <a:ext cx="2319337" cy="26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6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11189</TotalTime>
  <Words>1037</Words>
  <Application>Microsoft Macintosh PowerPoint</Application>
  <PresentationFormat>Widescreen</PresentationFormat>
  <Paragraphs>161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Biodiversity Data Wrangling</vt:lpstr>
      <vt:lpstr>Introductions</vt:lpstr>
      <vt:lpstr>Collect data for practice sessions</vt:lpstr>
      <vt:lpstr>Tentative Agenda</vt:lpstr>
      <vt:lpstr>Make sure you are set up</vt:lpstr>
      <vt:lpstr>Topical coverage</vt:lpstr>
      <vt:lpstr>Scenario</vt:lpstr>
      <vt:lpstr>Philosophy</vt:lpstr>
      <vt:lpstr>Philosophy</vt:lpstr>
      <vt:lpstr>Philosophy</vt:lpstr>
      <vt:lpstr>Philosophy</vt:lpstr>
      <vt:lpstr>Philosophy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Philosophy</vt:lpstr>
      <vt:lpstr>Make sure you are set up</vt:lpstr>
      <vt:lpstr>Closing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Data Wrangling</dc:title>
  <dc:creator>Folk,Ryan</dc:creator>
  <cp:lastModifiedBy>Folk, Ryan</cp:lastModifiedBy>
  <cp:revision>50</cp:revision>
  <dcterms:created xsi:type="dcterms:W3CDTF">2022-07-14T21:18:27Z</dcterms:created>
  <dcterms:modified xsi:type="dcterms:W3CDTF">2024-06-16T11:16:49Z</dcterms:modified>
</cp:coreProperties>
</file>